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9" r:id="rId2"/>
    <p:sldId id="257" r:id="rId3"/>
    <p:sldId id="259" r:id="rId4"/>
    <p:sldId id="262" r:id="rId5"/>
    <p:sldId id="261" r:id="rId6"/>
    <p:sldId id="300" r:id="rId7"/>
    <p:sldId id="263" r:id="rId8"/>
    <p:sldId id="266" r:id="rId9"/>
    <p:sldId id="267" r:id="rId10"/>
    <p:sldId id="268" r:id="rId11"/>
    <p:sldId id="275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6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6D811-CB57-431E-ABF3-19133984D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E6719-74F2-4F39-A2E0-0E68BF5B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404;p1:notes"/>
          <p:cNvSpPr txBox="1">
            <a:spLocks noGrp="1"/>
          </p:cNvSpPr>
          <p:nvPr>
            <p:ph type="body"/>
          </p:nvPr>
        </p:nvSpPr>
        <p:spPr/>
        <p:txBody>
          <a:bodyPr/>
          <a:lstStyle/>
          <a:p>
            <a:pPr marL="0" indent="0" eaLnBrk="1" hangingPunct="1">
              <a:spcBef>
                <a:spcPts val="365"/>
              </a:spcBef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987" name="Google Shape;405;p1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95356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5626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8D6734E-6DC6-410C-A841-C3D3B90DE0E1}" type="datetimeFigureOut">
              <a:rPr lang="x-none" smtClean="0"/>
              <a:t>6/16/2025</a:t>
            </a:fld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CD7D78B-A9F0-446A-9EE0-CDCB3FE48C08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TextBox 6"/>
          <p:cNvSpPr txBox="1"/>
          <p:nvPr/>
        </p:nvSpPr>
        <p:spPr>
          <a:xfrm>
            <a:off x="1584518" y="6388173"/>
            <a:ext cx="6328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CC"/>
                </a:solidFill>
                <a:latin typeface="Adobe Garamond Pro Bold" panose="02020702060506020403" pitchFamily="18" charset="0"/>
              </a:rPr>
              <a:t>ISO 9001:2015 Certified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/>
          <a:srcRect l="-1006" t="-1007" r="-1"/>
          <a:stretch>
            <a:fillRect/>
          </a:stretch>
        </p:blipFill>
        <p:spPr>
          <a:xfrm flipV="1">
            <a:off x="535564" y="6282651"/>
            <a:ext cx="933448" cy="38252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7241"/>
            <a:ext cx="12197002" cy="39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61" y="0"/>
            <a:ext cx="35115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B0F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obe Garamond Pro Bold" panose="02020702060506020403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dobe Garamond Pro Bold" panose="02020702060506020403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dobe Garamond Pro Bold" panose="020207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407;p1"/>
          <p:cNvSpPr txBox="1">
            <a:spLocks noGrp="1"/>
          </p:cNvSpPr>
          <p:nvPr>
            <p:ph type="ctrTitle"/>
          </p:nvPr>
        </p:nvSpPr>
        <p:spPr>
          <a:xfrm>
            <a:off x="2135186" y="1422425"/>
            <a:ext cx="7921625" cy="2836863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4000" b="1" dirty="0">
                <a:solidFill>
                  <a:srgbClr val="0000FF"/>
                </a:solidFill>
                <a:latin typeface="Adobe Caslon Pro Bold" panose="0205070206050A020403" pitchFamily="18" charset="0"/>
                <a:cs typeface="Adobe Arabic" panose="02040503050201020203" pitchFamily="18" charset="-78"/>
                <a:sym typeface="Times New Roman" panose="02020603050405020304" pitchFamily="18" charset="0"/>
              </a:rPr>
              <a:t>CEMASTEA e-Learning Portal Laptop/Desktop User Guide </a:t>
            </a:r>
            <a:endParaRPr lang="en-US" altLang="en-US" sz="4000" noProof="1">
              <a:solidFill>
                <a:srgbClr val="0000FF"/>
              </a:solidFill>
              <a:latin typeface="Adobe Caslon Pro Bold" panose="0205070206050A020403" pitchFamily="18" charset="0"/>
              <a:cs typeface="Adobe Arabic" panose="02040503050201020203" pitchFamily="18" charset="-78"/>
              <a:sym typeface="Times New Roman" panose="02020603050405020304" pitchFamily="18" charset="0"/>
            </a:endParaRPr>
          </a:p>
        </p:txBody>
      </p:sp>
      <p:sp>
        <p:nvSpPr>
          <p:cNvPr id="40963" name="Google Shape;408;p1"/>
          <p:cNvSpPr txBox="1">
            <a:spLocks noGrp="1"/>
          </p:cNvSpPr>
          <p:nvPr>
            <p:ph type="subTitle" idx="1"/>
          </p:nvPr>
        </p:nvSpPr>
        <p:spPr>
          <a:xfrm>
            <a:off x="1701420" y="4157688"/>
            <a:ext cx="8789158" cy="114288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lang="en-US" altLang="en-US" sz="2800" b="1" noProof="1">
                <a:solidFill>
                  <a:srgbClr val="000000"/>
                </a:solidFill>
                <a:latin typeface="Adobe Caslon Pro Bold" panose="0205070206050A020403" pitchFamily="18" charset="0"/>
                <a:sym typeface="Times New Roman" panose="02020603050405020304" pitchFamily="18" charset="0"/>
              </a:rPr>
              <a:t>2025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6BB723-0FA1-987D-022C-DF81A8EE6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275" y="431825"/>
            <a:ext cx="2101019" cy="63497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979" y="255132"/>
            <a:ext cx="5223221" cy="685804"/>
          </a:xfrm>
        </p:spPr>
        <p:txBody>
          <a:bodyPr/>
          <a:lstStyle/>
          <a:p>
            <a:r>
              <a:rPr lang="en-US" dirty="0"/>
              <a:t>Course Content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3FBB3C-69AF-A7D5-57A9-19B117F1F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35" y="255132"/>
            <a:ext cx="2101019" cy="634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E8190-C65A-4CF2-0C30-A596F8F1E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0" y="1103586"/>
            <a:ext cx="12065620" cy="48985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3D0402-8CEC-E82B-201B-FAEB48CD4C49}"/>
              </a:ext>
            </a:extLst>
          </p:cNvPr>
          <p:cNvGrpSpPr/>
          <p:nvPr/>
        </p:nvGrpSpPr>
        <p:grpSpPr>
          <a:xfrm>
            <a:off x="7274560" y="2396905"/>
            <a:ext cx="4734560" cy="661254"/>
            <a:chOff x="441904" y="1278481"/>
            <a:chExt cx="1743660" cy="627267"/>
          </a:xfrm>
        </p:grpSpPr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A771AD9D-EB9E-29AE-E6B2-AA7132F07203}"/>
                </a:ext>
              </a:extLst>
            </p:cNvPr>
            <p:cNvSpPr txBox="1"/>
            <p:nvPr/>
          </p:nvSpPr>
          <p:spPr>
            <a:xfrm>
              <a:off x="561881" y="1521540"/>
              <a:ext cx="1623683" cy="38420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atin typeface="Bookman Old Style" panose="02050604050505020204" pitchFamily="18" charset="0"/>
                  <a:ea typeface="Calibri"/>
                  <a:cs typeface="Times New Roman"/>
                </a:rPr>
                <a:t>Tap on the Units to access the content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40E75A0-82D8-0534-AF76-7538EF01CC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904" y="1278481"/>
              <a:ext cx="613768" cy="2430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88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40941"/>
            <a:ext cx="10972800" cy="1976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00FF"/>
                </a:solidFill>
                <a:latin typeface="Adobe Caslon Pro Bold" panose="0205070206050A020403" pitchFamily="18" charset="0"/>
                <a:ea typeface="+mj-ea"/>
                <a:cs typeface="Adobe Arabic" panose="02040503050201020203" pitchFamily="18" charset="-78"/>
              </a:rPr>
              <a:t>THANK YOU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168EEF-2DA1-06E7-8E0E-A91949806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458332"/>
            <a:ext cx="2101019" cy="6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9C11950-3F9F-962D-2264-E9AE88C1B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5" y="1309257"/>
            <a:ext cx="9391963" cy="4642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329" y="274638"/>
            <a:ext cx="3865991" cy="1143000"/>
          </a:xfrm>
        </p:spPr>
        <p:txBody>
          <a:bodyPr/>
          <a:lstStyle/>
          <a:p>
            <a:r>
              <a:rPr lang="en-US" dirty="0"/>
              <a:t>Login-In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625765" y="2054708"/>
            <a:ext cx="3313120" cy="1247292"/>
            <a:chOff x="6060336" y="2339711"/>
            <a:chExt cx="2262844" cy="595519"/>
          </a:xfrm>
        </p:grpSpPr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 flipV="1">
              <a:off x="6060336" y="2339711"/>
              <a:ext cx="1019132" cy="3148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079468" y="2447835"/>
              <a:ext cx="1243712" cy="4873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Bookman Old Style" panose="02050604050505020204" pitchFamily="18" charset="0"/>
                </a:rPr>
                <a:t>Tap here to access menu bar</a:t>
              </a:r>
              <a:endParaRPr lang="en-US" sz="2000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C362BA1-95D2-D2C3-3730-AE31D8FAB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275" y="431825"/>
            <a:ext cx="2101019" cy="6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05962"/>
            <a:ext cx="7956261" cy="511676"/>
          </a:xfrm>
        </p:spPr>
        <p:txBody>
          <a:bodyPr/>
          <a:lstStyle/>
          <a:p>
            <a:r>
              <a:rPr lang="en-US" dirty="0"/>
              <a:t>Computer version Log-in Cont..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1556792"/>
            <a:ext cx="8229600" cy="93334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63553" y="2174436"/>
            <a:ext cx="3312370" cy="37776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03714" y="5171442"/>
            <a:ext cx="4075644" cy="1005632"/>
            <a:chOff x="0" y="-307383"/>
            <a:chExt cx="3445063" cy="872100"/>
          </a:xfrm>
        </p:grpSpPr>
        <p:sp>
          <p:nvSpPr>
            <p:cNvPr id="7" name="Text Box 29"/>
            <p:cNvSpPr txBox="1"/>
            <p:nvPr/>
          </p:nvSpPr>
          <p:spPr>
            <a:xfrm>
              <a:off x="1399940" y="-307383"/>
              <a:ext cx="2045123" cy="8721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atin typeface="Bookman Old Style" panose="02050604050505020204" pitchFamily="18" charset="0"/>
                  <a:ea typeface="Calibri"/>
                  <a:cs typeface="Times New Roman"/>
                </a:rPr>
                <a:t>Tap here to create a new account</a:t>
              </a:r>
              <a:endParaRPr lang="en-US" sz="1600" dirty="0">
                <a:latin typeface="Bookman Old Style" panose="02050604050505020204" pitchFamily="18" charset="0"/>
                <a:ea typeface="Calibri"/>
                <a:cs typeface="Times New Roman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0" y="174929"/>
              <a:ext cx="139994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" name="Text Box 29"/>
          <p:cNvSpPr txBox="1"/>
          <p:nvPr/>
        </p:nvSpPr>
        <p:spPr>
          <a:xfrm>
            <a:off x="8528486" y="3360522"/>
            <a:ext cx="1455946" cy="93257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Bookman Old Style" panose="02050604050505020204" pitchFamily="18" charset="0"/>
                <a:ea typeface="Calibri"/>
                <a:cs typeface="Times New Roman"/>
              </a:rPr>
              <a:t>Tap here to Login or Register</a:t>
            </a:r>
            <a:endParaRPr lang="en-US" sz="1600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9170187" y="1988840"/>
            <a:ext cx="86272" cy="137168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 Box 29"/>
          <p:cNvSpPr txBox="1"/>
          <p:nvPr/>
        </p:nvSpPr>
        <p:spPr>
          <a:xfrm>
            <a:off x="6899166" y="2132857"/>
            <a:ext cx="1455946" cy="156633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Bookman Old Style" panose="02050604050505020204" pitchFamily="18" charset="0"/>
                <a:ea typeface="Calibri"/>
                <a:cs typeface="Times New Roman"/>
              </a:rPr>
              <a:t>Input your Username and password here</a:t>
            </a:r>
            <a:endParaRPr lang="en-US" sz="1600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693240" y="2492896"/>
            <a:ext cx="1205926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" name="Straight Arrow Connector 21"/>
          <p:cNvCxnSpPr/>
          <p:nvPr/>
        </p:nvCxnSpPr>
        <p:spPr>
          <a:xfrm flipH="1">
            <a:off x="5692959" y="3140968"/>
            <a:ext cx="1205926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B94B4123-FD39-11A3-6AAE-A28B84DA9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635" y="255132"/>
            <a:ext cx="2101019" cy="6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4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7956261" cy="594678"/>
          </a:xfrm>
        </p:spPr>
        <p:txBody>
          <a:bodyPr/>
          <a:lstStyle/>
          <a:p>
            <a:r>
              <a:rPr lang="en-US" dirty="0"/>
              <a:t>Filling details for a new account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NB: Ensure your password is strong mixed with Small letters , Uppercase Letters Characters and numbers. E.g. if you have a  password like </a:t>
            </a:r>
            <a:r>
              <a:rPr lang="en-US" b="1" dirty="0"/>
              <a:t>mary20</a:t>
            </a:r>
            <a:r>
              <a:rPr lang="en-US" dirty="0"/>
              <a:t>,you can input </a:t>
            </a:r>
            <a:r>
              <a:rPr lang="en-US" b="1" dirty="0"/>
              <a:t>M@ry20 </a:t>
            </a:r>
            <a:r>
              <a:rPr lang="en-US" dirty="0"/>
              <a:t>as your password.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dirty="0"/>
              <a:t>Once all required fields in the form are filled, click on </a:t>
            </a:r>
            <a:r>
              <a:rPr lang="en-US" b="1" dirty="0"/>
              <a:t>Submit</a:t>
            </a:r>
            <a:r>
              <a:rPr lang="en-US" dirty="0"/>
              <a:t> button.</a:t>
            </a:r>
          </a:p>
          <a:p>
            <a:r>
              <a:rPr lang="en-US" dirty="0"/>
              <a:t>NB: check </a:t>
            </a:r>
            <a:r>
              <a:rPr lang="en-US" b="1" dirty="0"/>
              <a:t>Inbox</a:t>
            </a:r>
            <a:r>
              <a:rPr lang="en-US" dirty="0"/>
              <a:t>/</a:t>
            </a:r>
            <a:r>
              <a:rPr lang="en-US" b="1" dirty="0"/>
              <a:t>Spam </a:t>
            </a:r>
            <a:r>
              <a:rPr lang="en-US" dirty="0"/>
              <a:t>folder of email used in registration for confirmation link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6151" y="1600201"/>
            <a:ext cx="3508698" cy="452596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9FE579A-02DE-2422-60DE-753377457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635" y="255132"/>
            <a:ext cx="2101019" cy="6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2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0" y="274638"/>
            <a:ext cx="6798021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Accessing Courses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3E7CB97-B283-B9C8-44D9-9EC8FBC8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35" y="255132"/>
            <a:ext cx="2101019" cy="634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E92F4-B115-4CB4-84D4-68ACBF0A4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840" y="1216298"/>
            <a:ext cx="7517460" cy="44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2F85E-A548-8678-23E7-6CA38C60F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11A159D-1309-06F6-E275-0C782A35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5" y="1310639"/>
            <a:ext cx="10186344" cy="4460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8B33B-BB9D-24CF-C80F-2A15689C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274638"/>
            <a:ext cx="6798021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Accessing Courses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6D037E1-7309-49D0-33CC-B8E8E533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635" y="255132"/>
            <a:ext cx="2101019" cy="6349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85C0573-2B1E-EE14-F844-65F6873D862C}"/>
              </a:ext>
            </a:extLst>
          </p:cNvPr>
          <p:cNvGrpSpPr/>
          <p:nvPr/>
        </p:nvGrpSpPr>
        <p:grpSpPr>
          <a:xfrm>
            <a:off x="4836160" y="1630253"/>
            <a:ext cx="4836506" cy="1204386"/>
            <a:chOff x="148020" y="-251838"/>
            <a:chExt cx="5136751" cy="487450"/>
          </a:xfrm>
        </p:grpSpPr>
        <p:sp>
          <p:nvSpPr>
            <p:cNvPr id="7" name="Text Box 60">
              <a:extLst>
                <a:ext uri="{FF2B5EF4-FFF2-40B4-BE49-F238E27FC236}">
                  <a16:creationId xmlns:a16="http://schemas.microsoft.com/office/drawing/2014/main" id="{8A1F68F5-6B98-1BF3-CD53-1E8E954CAAFE}"/>
                </a:ext>
              </a:extLst>
            </p:cNvPr>
            <p:cNvSpPr txBox="1"/>
            <p:nvPr/>
          </p:nvSpPr>
          <p:spPr>
            <a:xfrm>
              <a:off x="1899920" y="49621"/>
              <a:ext cx="3384851" cy="185991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atin typeface="Bookman Old Style" panose="02050604050505020204" pitchFamily="18" charset="0"/>
                  <a:ea typeface="Calibri"/>
                  <a:cs typeface="Times New Roman"/>
                </a:rPr>
                <a:t>Tap on Our Trainings</a:t>
              </a:r>
              <a:endParaRPr lang="en-US" sz="1600" dirty="0">
                <a:latin typeface="Bookman Old Style" panose="02050604050505020204" pitchFamily="18" charset="0"/>
                <a:ea typeface="Calibri"/>
                <a:cs typeface="Times New Roman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E633F1-80D4-73B7-E755-78CB940E94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8020" y="-251838"/>
              <a:ext cx="1751900" cy="394455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75816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662"/>
            <a:ext cx="7956261" cy="634975"/>
          </a:xfrm>
        </p:spPr>
        <p:txBody>
          <a:bodyPr/>
          <a:lstStyle/>
          <a:p>
            <a:r>
              <a:rPr lang="en-US" dirty="0"/>
              <a:t>Accessing Courses 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258" y="424782"/>
            <a:ext cx="1910080" cy="1000757"/>
          </a:xfrm>
        </p:spPr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99080" y="3526096"/>
            <a:ext cx="4017640" cy="1086544"/>
            <a:chOff x="-227232" y="-109451"/>
            <a:chExt cx="4503409" cy="568761"/>
          </a:xfrm>
        </p:grpSpPr>
        <p:sp>
          <p:nvSpPr>
            <p:cNvPr id="7" name="Text Box 60"/>
            <p:cNvSpPr txBox="1"/>
            <p:nvPr/>
          </p:nvSpPr>
          <p:spPr>
            <a:xfrm>
              <a:off x="1899920" y="-109451"/>
              <a:ext cx="2376257" cy="568761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atin typeface="Bookman Old Style" panose="02050604050505020204" pitchFamily="18" charset="0"/>
                  <a:ea typeface="Calibri"/>
                  <a:cs typeface="Times New Roman"/>
                </a:rPr>
                <a:t>Tap here to access training courses</a:t>
              </a:r>
              <a:endParaRPr lang="en-US" sz="1600" dirty="0">
                <a:latin typeface="Bookman Old Style" panose="02050604050505020204" pitchFamily="18" charset="0"/>
                <a:ea typeface="Calibri"/>
                <a:cs typeface="Times New Roman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-227232" y="142617"/>
              <a:ext cx="2127152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2C0B5A5-15CE-8085-38E6-791FF7E9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35" y="255132"/>
            <a:ext cx="2101019" cy="634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0EF473-CFCF-8923-AE06-B6DD8436D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9" y="1528653"/>
            <a:ext cx="9297698" cy="420111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C12F245-1AC3-13BB-D529-A70D860A503B}"/>
              </a:ext>
            </a:extLst>
          </p:cNvPr>
          <p:cNvGrpSpPr/>
          <p:nvPr/>
        </p:nvGrpSpPr>
        <p:grpSpPr>
          <a:xfrm>
            <a:off x="5256665" y="4059312"/>
            <a:ext cx="4883015" cy="980047"/>
            <a:chOff x="0" y="-175558"/>
            <a:chExt cx="3523079" cy="695476"/>
          </a:xfrm>
        </p:grpSpPr>
        <p:sp>
          <p:nvSpPr>
            <p:cNvPr id="37" name="Text Box 63">
              <a:extLst>
                <a:ext uri="{FF2B5EF4-FFF2-40B4-BE49-F238E27FC236}">
                  <a16:creationId xmlns:a16="http://schemas.microsoft.com/office/drawing/2014/main" id="{EF60425E-1FD9-9A16-2F78-7A05CBAD2AFF}"/>
                </a:ext>
              </a:extLst>
            </p:cNvPr>
            <p:cNvSpPr txBox="1"/>
            <p:nvPr/>
          </p:nvSpPr>
          <p:spPr>
            <a:xfrm>
              <a:off x="1900269" y="-175558"/>
              <a:ext cx="1622810" cy="695476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atin typeface="Bookman Old Style" panose="02050604050505020204" pitchFamily="18" charset="0"/>
                  <a:ea typeface="Calibri"/>
                  <a:cs typeface="Times New Roman"/>
                </a:rPr>
                <a:t>Tap here to access ICT training courses</a:t>
              </a:r>
              <a:endParaRPr lang="en-US" sz="1600" dirty="0">
                <a:latin typeface="Bookman Old Style" panose="02050604050505020204" pitchFamily="18" charset="0"/>
                <a:ea typeface="Calibri"/>
                <a:cs typeface="Times New Roman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9AF53C-5FD4-0636-04E3-F564DC39E480}"/>
                </a:ext>
              </a:extLst>
            </p:cNvPr>
            <p:cNvCxnSpPr/>
            <p:nvPr/>
          </p:nvCxnSpPr>
          <p:spPr>
            <a:xfrm flipH="1">
              <a:off x="0" y="174929"/>
              <a:ext cx="18999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00503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3760"/>
            <a:ext cx="7956261" cy="543877"/>
          </a:xfrm>
        </p:spPr>
        <p:txBody>
          <a:bodyPr/>
          <a:lstStyle/>
          <a:p>
            <a:r>
              <a:rPr lang="en-US" dirty="0"/>
              <a:t>Accessing Courses cont..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548536-98BE-FEEF-A041-12B63622F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35" y="255132"/>
            <a:ext cx="2101019" cy="634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50209B-F1BC-4C7E-2F7F-FD9B33A63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52" y="1417637"/>
            <a:ext cx="10150148" cy="46019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713B66-CCC5-5946-F127-43928D90007D}"/>
              </a:ext>
            </a:extLst>
          </p:cNvPr>
          <p:cNvGrpSpPr/>
          <p:nvPr/>
        </p:nvGrpSpPr>
        <p:grpSpPr>
          <a:xfrm>
            <a:off x="2777625" y="4811152"/>
            <a:ext cx="5584055" cy="980047"/>
            <a:chOff x="0" y="-175558"/>
            <a:chExt cx="4028877" cy="695476"/>
          </a:xfrm>
        </p:grpSpPr>
        <p:sp>
          <p:nvSpPr>
            <p:cNvPr id="19" name="Text Box 63">
              <a:extLst>
                <a:ext uri="{FF2B5EF4-FFF2-40B4-BE49-F238E27FC236}">
                  <a16:creationId xmlns:a16="http://schemas.microsoft.com/office/drawing/2014/main" id="{6204DDAB-C276-B017-F71D-B47D2CE074E0}"/>
                </a:ext>
              </a:extLst>
            </p:cNvPr>
            <p:cNvSpPr txBox="1"/>
            <p:nvPr/>
          </p:nvSpPr>
          <p:spPr>
            <a:xfrm>
              <a:off x="1900269" y="-175558"/>
              <a:ext cx="2128608" cy="695476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atin typeface="Bookman Old Style" panose="02050604050505020204" pitchFamily="18" charset="0"/>
                  <a:ea typeface="Calibri"/>
                  <a:cs typeface="Times New Roman"/>
                </a:rPr>
                <a:t>Tap on ICT Integration in Teaching and Learning 2025</a:t>
              </a:r>
              <a:endParaRPr lang="en-US" sz="1600" dirty="0">
                <a:latin typeface="Bookman Old Style" panose="02050604050505020204" pitchFamily="18" charset="0"/>
                <a:ea typeface="Calibri"/>
                <a:cs typeface="Times New Roman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F45A47E-C73B-6019-887D-649AF2E93B4F}"/>
                </a:ext>
              </a:extLst>
            </p:cNvPr>
            <p:cNvCxnSpPr/>
            <p:nvPr/>
          </p:nvCxnSpPr>
          <p:spPr>
            <a:xfrm flipH="1">
              <a:off x="0" y="174929"/>
              <a:ext cx="18999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24275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2AA89-6820-07C9-35E4-E4281D53B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 b="5185"/>
          <a:stretch>
            <a:fillRect/>
          </a:stretch>
        </p:blipFill>
        <p:spPr>
          <a:xfrm>
            <a:off x="4922103" y="1117914"/>
            <a:ext cx="3260090" cy="4469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3943350" cy="4525963"/>
          </a:xfrm>
        </p:spPr>
        <p:txBody>
          <a:bodyPr/>
          <a:lstStyle/>
          <a:p>
            <a:pPr lvl="0"/>
            <a:r>
              <a:rPr lang="en-US" dirty="0"/>
              <a:t>Key in the </a:t>
            </a:r>
            <a:r>
              <a:rPr lang="en-US" b="1" dirty="0">
                <a:solidFill>
                  <a:srgbClr val="FF0000"/>
                </a:solidFill>
              </a:rPr>
              <a:t>Enrollment Key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provided by the facilitator to enroll yourself in the course.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12C504-B5FB-5156-9C66-65F67711E49F}"/>
              </a:ext>
            </a:extLst>
          </p:cNvPr>
          <p:cNvGrpSpPr/>
          <p:nvPr/>
        </p:nvGrpSpPr>
        <p:grpSpPr>
          <a:xfrm>
            <a:off x="7711441" y="3863185"/>
            <a:ext cx="3870959" cy="993295"/>
            <a:chOff x="414006" y="1521539"/>
            <a:chExt cx="1771558" cy="1484340"/>
          </a:xfrm>
        </p:grpSpPr>
        <p:sp>
          <p:nvSpPr>
            <p:cNvPr id="11" name="Text Box 26">
              <a:extLst>
                <a:ext uri="{FF2B5EF4-FFF2-40B4-BE49-F238E27FC236}">
                  <a16:creationId xmlns:a16="http://schemas.microsoft.com/office/drawing/2014/main" id="{D7410FC0-D743-23EC-247B-4BD8BB342E82}"/>
                </a:ext>
              </a:extLst>
            </p:cNvPr>
            <p:cNvSpPr txBox="1"/>
            <p:nvPr/>
          </p:nvSpPr>
          <p:spPr>
            <a:xfrm>
              <a:off x="693572" y="1521539"/>
              <a:ext cx="1491992" cy="50949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Bookman Old Style" panose="02050604050505020204" pitchFamily="18" charset="0"/>
                  <a:ea typeface="Calibri"/>
                  <a:cs typeface="Times New Roman"/>
                </a:rPr>
                <a:t>Insert </a:t>
              </a:r>
              <a:r>
                <a:rPr lang="en-US" sz="1600" b="1" dirty="0">
                  <a:solidFill>
                    <a:srgbClr val="FF0000"/>
                  </a:solidFill>
                  <a:latin typeface="Bookman Old Style" panose="02050604050505020204" pitchFamily="18" charset="0"/>
                  <a:ea typeface="Calibri"/>
                  <a:cs typeface="Times New Roman"/>
                </a:rPr>
                <a:t>Enrollment Key </a:t>
              </a:r>
              <a:r>
                <a:rPr lang="en-US" sz="1600" dirty="0">
                  <a:latin typeface="Bookman Old Style" panose="02050604050505020204" pitchFamily="18" charset="0"/>
                  <a:ea typeface="Calibri"/>
                  <a:cs typeface="Times New Roman"/>
                </a:rPr>
                <a:t>here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0BBF259-6D74-CF45-0E80-9358C737D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006" y="2031038"/>
              <a:ext cx="585869" cy="9748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E2D673B-963A-3202-6BD5-B58E40403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635" y="255132"/>
            <a:ext cx="2101019" cy="6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2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189</Words>
  <Application>Microsoft Office PowerPoint</Application>
  <PresentationFormat>Widescreen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Adobe Caslon Pro Bold</vt:lpstr>
      <vt:lpstr>Adobe Garamond Pro Bold</vt:lpstr>
      <vt:lpstr>Arial</vt:lpstr>
      <vt:lpstr>Bookman Old Style</vt:lpstr>
      <vt:lpstr>Calibri</vt:lpstr>
      <vt:lpstr>Times New Roman</vt:lpstr>
      <vt:lpstr>Office Theme</vt:lpstr>
      <vt:lpstr>CEMASTEA e-Learning Portal Laptop/Desktop User Guide </vt:lpstr>
      <vt:lpstr>Login-In</vt:lpstr>
      <vt:lpstr>Computer version Log-in Cont..</vt:lpstr>
      <vt:lpstr>Filling details for a new account</vt:lpstr>
      <vt:lpstr>Accessing Courses </vt:lpstr>
      <vt:lpstr>Accessing Courses </vt:lpstr>
      <vt:lpstr>Accessing Courses cont..</vt:lpstr>
      <vt:lpstr>Accessing Courses cont..</vt:lpstr>
      <vt:lpstr>Enrollment</vt:lpstr>
      <vt:lpstr>Course Content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Planning</dc:title>
  <dc:creator>NANCY</dc:creator>
  <cp:lastModifiedBy>Esther Kamenwa</cp:lastModifiedBy>
  <cp:revision>151</cp:revision>
  <dcterms:created xsi:type="dcterms:W3CDTF">2022-04-23T12:11:00Z</dcterms:created>
  <dcterms:modified xsi:type="dcterms:W3CDTF">2025-06-16T10:34:15Z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7DB16A1531064FB5A7C532A9808797DA_13</vt:lpwstr>
  </property>
  <property fmtid="{D5CDD505-2E9C-101B-9397-08002B2CF9AE}" pid="3" name="KSOProductBuildVer">
    <vt:lpwstr>2057-12.2.0.18911</vt:lpwstr>
  </property>
</Properties>
</file>